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60" r:id="rId3"/>
    <p:sldId id="259" r:id="rId4"/>
    <p:sldId id="257" r:id="rId5"/>
    <p:sldId id="262" r:id="rId6"/>
    <p:sldId id="263" r:id="rId7"/>
    <p:sldId id="264" r:id="rId8"/>
    <p:sldId id="265" r:id="rId9"/>
    <p:sldId id="266" r:id="rId10"/>
    <p:sldId id="267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87892"/>
  </p:normalViewPr>
  <p:slideViewPr>
    <p:cSldViewPr snapToGrid="0" snapToObjects="1">
      <p:cViewPr varScale="1">
        <p:scale>
          <a:sx n="133" d="100"/>
          <a:sy n="133" d="100"/>
        </p:scale>
        <p:origin x="34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3B13EE-B5C1-0F4A-928E-CDBB794F5253}" type="datetimeFigureOut">
              <a:rPr lang="en-US" smtClean="0"/>
              <a:t>3/14/21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ECB6AA-352C-E54D-BF6E-A80FDA684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276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Need to add filter for minor allele frequency.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ECB6AA-352C-E54D-BF6E-A80FDA684EF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505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Could look at a subset of genes that are </a:t>
            </a:r>
            <a:r>
              <a:rPr lang="en-US" dirty="0" err="1"/>
              <a:t>Dif</a:t>
            </a:r>
            <a:r>
              <a:rPr lang="en-US" dirty="0"/>
              <a:t> expressed and see if they are diff expressed in both populations </a:t>
            </a:r>
          </a:p>
          <a:p>
            <a:pPr marL="171450" indent="-171450">
              <a:buFontTx/>
              <a:buChar char="-"/>
            </a:pPr>
            <a:r>
              <a:rPr lang="en-US" dirty="0"/>
              <a:t>Do MACAU analysis?</a:t>
            </a:r>
          </a:p>
          <a:p>
            <a:pPr marL="171450" indent="-171450">
              <a:buFontTx/>
              <a:buChar char="-"/>
            </a:pPr>
            <a:r>
              <a:rPr lang="en-US" dirty="0"/>
              <a:t>Can I identify SNPs that are driving differences? Eliminate those?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ECB6AA-352C-E54D-BF6E-A80FDA684EF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925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88E2E-E6E5-0E4E-8B89-DC1C932D7C9A}" type="datetimeFigureOut">
              <a:rPr lang="en-US" smtClean="0"/>
              <a:t>3/14/21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1C32-6049-A34B-A0DD-3D99EA36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900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88E2E-E6E5-0E4E-8B89-DC1C932D7C9A}" type="datetimeFigureOut">
              <a:rPr lang="en-US" smtClean="0"/>
              <a:t>3/14/21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1C32-6049-A34B-A0DD-3D99EA36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843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88E2E-E6E5-0E4E-8B89-DC1C932D7C9A}" type="datetimeFigureOut">
              <a:rPr lang="en-US" smtClean="0"/>
              <a:t>3/14/21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1C32-6049-A34B-A0DD-3D99EA36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510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88E2E-E6E5-0E4E-8B89-DC1C932D7C9A}" type="datetimeFigureOut">
              <a:rPr lang="en-US" smtClean="0"/>
              <a:t>3/14/21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1C32-6049-A34B-A0DD-3D99EA36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600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88E2E-E6E5-0E4E-8B89-DC1C932D7C9A}" type="datetimeFigureOut">
              <a:rPr lang="en-US" smtClean="0"/>
              <a:t>3/14/21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1C32-6049-A34B-A0DD-3D99EA36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627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88E2E-E6E5-0E4E-8B89-DC1C932D7C9A}" type="datetimeFigureOut">
              <a:rPr lang="en-US" smtClean="0"/>
              <a:t>3/14/21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1C32-6049-A34B-A0DD-3D99EA36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582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88E2E-E6E5-0E4E-8B89-DC1C932D7C9A}" type="datetimeFigureOut">
              <a:rPr lang="en-US" smtClean="0"/>
              <a:t>3/14/21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1C32-6049-A34B-A0DD-3D99EA36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51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88E2E-E6E5-0E4E-8B89-DC1C932D7C9A}" type="datetimeFigureOut">
              <a:rPr lang="en-US" smtClean="0"/>
              <a:t>3/14/21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1C32-6049-A34B-A0DD-3D99EA36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623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88E2E-E6E5-0E4E-8B89-DC1C932D7C9A}" type="datetimeFigureOut">
              <a:rPr lang="en-US" smtClean="0"/>
              <a:t>3/14/21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1C32-6049-A34B-A0DD-3D99EA36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341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88E2E-E6E5-0E4E-8B89-DC1C932D7C9A}" type="datetimeFigureOut">
              <a:rPr lang="en-US" smtClean="0"/>
              <a:t>3/14/21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1C32-6049-A34B-A0DD-3D99EA36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1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88E2E-E6E5-0E4E-8B89-DC1C932D7C9A}" type="datetimeFigureOut">
              <a:rPr lang="en-US" smtClean="0"/>
              <a:t>3/14/21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1C32-6049-A34B-A0DD-3D99EA36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1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88E2E-E6E5-0E4E-8B89-DC1C932D7C9A}" type="datetimeFigureOut">
              <a:rPr lang="en-US" smtClean="0"/>
              <a:t>3/14/21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2E1C32-6049-A34B-A0DD-3D99EA36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311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26377D-3121-B642-9428-88C434820879}"/>
              </a:ext>
            </a:extLst>
          </p:cNvPr>
          <p:cNvSpPr txBox="1"/>
          <p:nvPr/>
        </p:nvSpPr>
        <p:spPr>
          <a:xfrm>
            <a:off x="4572000" y="280551"/>
            <a:ext cx="46152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Gene expression appears to be influenced by population AND parental pCO</a:t>
            </a:r>
            <a:r>
              <a:rPr lang="en-US" sz="1600" baseline="-25000" dirty="0"/>
              <a:t>2</a:t>
            </a:r>
            <a:r>
              <a:rPr lang="en-US" sz="1600" dirty="0"/>
              <a:t> exposure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D37545B-17EB-704A-AA82-29893A12F1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5097"/>
          <a:stretch/>
        </p:blipFill>
        <p:spPr>
          <a:xfrm>
            <a:off x="4374296" y="1236358"/>
            <a:ext cx="4738819" cy="3902809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8617E430-38F0-9449-821C-BA21E9169D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661" y="1921470"/>
            <a:ext cx="4369339" cy="235272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5750A1D-5115-3F41-843B-2431DE35DE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810" t="31619" b="35327"/>
          <a:stretch/>
        </p:blipFill>
        <p:spPr>
          <a:xfrm>
            <a:off x="7300146" y="1631089"/>
            <a:ext cx="1457193" cy="1054020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1C356118-5EFA-A241-A490-FDBED68665F2}"/>
              </a:ext>
            </a:extLst>
          </p:cNvPr>
          <p:cNvSpPr txBox="1"/>
          <p:nvPr/>
        </p:nvSpPr>
        <p:spPr>
          <a:xfrm>
            <a:off x="593124" y="4225791"/>
            <a:ext cx="39453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Fidalgo</a:t>
            </a:r>
            <a:r>
              <a:rPr lang="en-US" sz="1100" dirty="0"/>
              <a:t> Bay	 </a:t>
            </a:r>
            <a:r>
              <a:rPr lang="en-US" sz="1100" dirty="0" err="1"/>
              <a:t>Dabob</a:t>
            </a:r>
            <a:r>
              <a:rPr lang="en-US" sz="1100" dirty="0"/>
              <a:t> Bay	 Oyster Bay F1  Oyster Bay F2</a:t>
            </a:r>
          </a:p>
        </p:txBody>
      </p:sp>
      <p:sp>
        <p:nvSpPr>
          <p:cNvPr id="23" name="Frame 22">
            <a:extLst>
              <a:ext uri="{FF2B5EF4-FFF2-40B4-BE49-F238E27FC236}">
                <a16:creationId xmlns:a16="http://schemas.microsoft.com/office/drawing/2014/main" id="{312612E9-EEA7-1843-B255-78FFBBEE3D44}"/>
              </a:ext>
            </a:extLst>
          </p:cNvPr>
          <p:cNvSpPr/>
          <p:nvPr/>
        </p:nvSpPr>
        <p:spPr>
          <a:xfrm>
            <a:off x="86498" y="1779370"/>
            <a:ext cx="2471352" cy="2842055"/>
          </a:xfrm>
          <a:prstGeom prst="frame">
            <a:avLst>
              <a:gd name="adj1" fmla="val 1483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B3C9B21-974E-474F-8ECC-7242B6068D9E}"/>
              </a:ext>
            </a:extLst>
          </p:cNvPr>
          <p:cNvSpPr txBox="1"/>
          <p:nvPr/>
        </p:nvSpPr>
        <p:spPr>
          <a:xfrm>
            <a:off x="421016" y="466629"/>
            <a:ext cx="33230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Survival ~1 </a:t>
            </a:r>
            <a:r>
              <a:rPr lang="en-US" sz="1600" dirty="0" err="1"/>
              <a:t>yr</a:t>
            </a:r>
            <a:r>
              <a:rPr lang="en-US" sz="1600" dirty="0"/>
              <a:t> old offspring in field differed by parental pCO2</a:t>
            </a:r>
          </a:p>
        </p:txBody>
      </p:sp>
    </p:spTree>
    <p:extLst>
      <p:ext uri="{BB962C8B-B14F-4D97-AF65-F5344CB8AC3E}">
        <p14:creationId xmlns:p14="http://schemas.microsoft.com/office/powerpoint/2010/main" val="32806386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E2344AD-F407-354A-B17D-81D889AEEDBA}"/>
              </a:ext>
            </a:extLst>
          </p:cNvPr>
          <p:cNvSpPr txBox="1"/>
          <p:nvPr/>
        </p:nvSpPr>
        <p:spPr>
          <a:xfrm>
            <a:off x="0" y="578631"/>
            <a:ext cx="340223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INPUT</a:t>
            </a:r>
          </a:p>
          <a:p>
            <a:pPr algn="ctr"/>
            <a:r>
              <a:rPr lang="en-US" sz="1600" b="1" dirty="0"/>
              <a:t>1. </a:t>
            </a:r>
            <a:r>
              <a:rPr lang="en-US" sz="1600" b="1" dirty="0" err="1"/>
              <a:t>vcf</a:t>
            </a:r>
            <a:r>
              <a:rPr lang="en-US" sz="1600" b="1" dirty="0"/>
              <a:t> file </a:t>
            </a:r>
          </a:p>
          <a:p>
            <a:pPr algn="ctr"/>
            <a:r>
              <a:rPr lang="en-US" sz="1600" dirty="0"/>
              <a:t>Only variants passing hard filtering</a:t>
            </a:r>
          </a:p>
          <a:p>
            <a:pPr algn="ctr"/>
            <a:r>
              <a:rPr lang="en-US" sz="1600" dirty="0"/>
              <a:t>33,806 loci</a:t>
            </a:r>
            <a:endParaRPr lang="en-US" sz="11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E40B71-007F-B548-A4D6-D369E68744C9}"/>
              </a:ext>
            </a:extLst>
          </p:cNvPr>
          <p:cNvSpPr txBox="1"/>
          <p:nvPr/>
        </p:nvSpPr>
        <p:spPr>
          <a:xfrm>
            <a:off x="558821" y="1923644"/>
            <a:ext cx="22846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err="1"/>
              <a:t>SibShip</a:t>
            </a:r>
            <a:r>
              <a:rPr lang="en-US" sz="1600" b="1" dirty="0"/>
              <a:t> identification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2CD6416-7E17-C440-B433-1025A7EFBAE0}"/>
              </a:ext>
            </a:extLst>
          </p:cNvPr>
          <p:cNvCxnSpPr>
            <a:cxnSpLocks/>
          </p:cNvCxnSpPr>
          <p:nvPr/>
        </p:nvCxnSpPr>
        <p:spPr>
          <a:xfrm>
            <a:off x="1605189" y="1655849"/>
            <a:ext cx="0" cy="251265"/>
          </a:xfrm>
          <a:prstGeom prst="straightConnector1">
            <a:avLst/>
          </a:prstGeom>
          <a:ln w="5715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D27F7E2-090F-C249-B1CC-409B8EB8E5B0}"/>
              </a:ext>
            </a:extLst>
          </p:cNvPr>
          <p:cNvSpPr txBox="1"/>
          <p:nvPr/>
        </p:nvSpPr>
        <p:spPr>
          <a:xfrm>
            <a:off x="131802" y="42690"/>
            <a:ext cx="81844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Goal: identify any siblings or half-siblings using Colony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7875EA3-1570-3A4C-A4B9-668F1EAD0C82}"/>
              </a:ext>
            </a:extLst>
          </p:cNvPr>
          <p:cNvSpPr txBox="1"/>
          <p:nvPr/>
        </p:nvSpPr>
        <p:spPr>
          <a:xfrm>
            <a:off x="4947385" y="1270535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Result: </a:t>
            </a:r>
          </a:p>
        </p:txBody>
      </p:sp>
    </p:spTree>
    <p:extLst>
      <p:ext uri="{BB962C8B-B14F-4D97-AF65-F5344CB8AC3E}">
        <p14:creationId xmlns:p14="http://schemas.microsoft.com/office/powerpoint/2010/main" val="4253006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26377D-3121-B642-9428-88C434820879}"/>
              </a:ext>
            </a:extLst>
          </p:cNvPr>
          <p:cNvSpPr txBox="1"/>
          <p:nvPr/>
        </p:nvSpPr>
        <p:spPr>
          <a:xfrm>
            <a:off x="747585" y="392301"/>
            <a:ext cx="70804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BUT – what if expression differences are simply due to genetic differences? 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D37545B-17EB-704A-AA82-29893A12F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97" y="1520523"/>
            <a:ext cx="8452022" cy="5213909"/>
          </a:xfrm>
          <a:prstGeom prst="rect">
            <a:avLst/>
          </a:prstGeom>
        </p:spPr>
      </p:pic>
      <p:sp>
        <p:nvSpPr>
          <p:cNvPr id="2" name="Frame 1">
            <a:extLst>
              <a:ext uri="{FF2B5EF4-FFF2-40B4-BE49-F238E27FC236}">
                <a16:creationId xmlns:a16="http://schemas.microsoft.com/office/drawing/2014/main" id="{2C6AED77-6557-904A-9013-F0A5C2591D13}"/>
              </a:ext>
            </a:extLst>
          </p:cNvPr>
          <p:cNvSpPr/>
          <p:nvPr/>
        </p:nvSpPr>
        <p:spPr>
          <a:xfrm>
            <a:off x="3015048" y="1927654"/>
            <a:ext cx="951471" cy="716692"/>
          </a:xfrm>
          <a:prstGeom prst="frame">
            <a:avLst>
              <a:gd name="adj1" fmla="val 4049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F36765ED-951D-3A46-A96C-1A3C2B0500CE}"/>
              </a:ext>
            </a:extLst>
          </p:cNvPr>
          <p:cNvCxnSpPr>
            <a:cxnSpLocks/>
          </p:cNvCxnSpPr>
          <p:nvPr/>
        </p:nvCxnSpPr>
        <p:spPr>
          <a:xfrm flipH="1" flipV="1">
            <a:off x="4176586" y="2298357"/>
            <a:ext cx="1050322" cy="197708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7403903-64C4-F246-B432-F9BF3B330805}"/>
              </a:ext>
            </a:extLst>
          </p:cNvPr>
          <p:cNvSpPr txBox="1"/>
          <p:nvPr/>
        </p:nvSpPr>
        <p:spPr>
          <a:xfrm>
            <a:off x="5350475" y="2228847"/>
            <a:ext cx="2162433" cy="584775"/>
          </a:xfrm>
          <a:prstGeom prst="rect">
            <a:avLst/>
          </a:prstGeom>
          <a:solidFill>
            <a:srgbClr val="C00000">
              <a:alpha val="38000"/>
            </a:srgb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e.g. these all could be siblings / half-sibs</a:t>
            </a:r>
          </a:p>
        </p:txBody>
      </p:sp>
    </p:spTree>
    <p:extLst>
      <p:ext uri="{BB962C8B-B14F-4D97-AF65-F5344CB8AC3E}">
        <p14:creationId xmlns:p14="http://schemas.microsoft.com/office/powerpoint/2010/main" val="21013642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26377D-3121-B642-9428-88C434820879}"/>
              </a:ext>
            </a:extLst>
          </p:cNvPr>
          <p:cNvSpPr txBox="1"/>
          <p:nvPr/>
        </p:nvSpPr>
        <p:spPr>
          <a:xfrm>
            <a:off x="1595566" y="2598003"/>
            <a:ext cx="595286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Goal:  Assess relatedness of 16 oysters from expression data (</a:t>
            </a:r>
            <a:r>
              <a:rPr lang="en-US" sz="2400" dirty="0" err="1"/>
              <a:t>QuantSeq</a:t>
            </a:r>
            <a:r>
              <a:rPr lang="en-US" sz="2400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12432214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C837D45-88D9-6041-B971-0F7817D7C129}"/>
              </a:ext>
            </a:extLst>
          </p:cNvPr>
          <p:cNvSpPr txBox="1"/>
          <p:nvPr/>
        </p:nvSpPr>
        <p:spPr>
          <a:xfrm>
            <a:off x="1344288" y="2278143"/>
            <a:ext cx="198916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Deduplicate</a:t>
            </a:r>
          </a:p>
          <a:p>
            <a:pPr algn="ctr"/>
            <a:r>
              <a:rPr lang="en-US" sz="1400" dirty="0" err="1">
                <a:latin typeface="Andale Mono" panose="020B0509000000000004" pitchFamily="49" charset="0"/>
              </a:rPr>
              <a:t>gatk</a:t>
            </a:r>
            <a:r>
              <a:rPr lang="en-US" sz="1400" dirty="0">
                <a:latin typeface="Andale Mono" panose="020B0509000000000004" pitchFamily="49" charset="0"/>
              </a:rPr>
              <a:t> </a:t>
            </a:r>
            <a:r>
              <a:rPr lang="en-US" sz="1400" dirty="0" err="1">
                <a:latin typeface="Andale Mono" panose="020B0509000000000004" pitchFamily="49" charset="0"/>
              </a:rPr>
              <a:t>MarkDuplicates</a:t>
            </a:r>
            <a:endParaRPr lang="en-US" sz="1400" dirty="0">
              <a:latin typeface="Andale Mono" panose="020B0509000000000004" pitchFamily="49" charset="0"/>
            </a:endParaRPr>
          </a:p>
          <a:p>
            <a:pPr algn="ctr"/>
            <a:r>
              <a:rPr lang="en-US" sz="1200" dirty="0"/>
              <a:t>Ave. % duplicates = 68%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B9821E-66FC-B14D-B221-F9E36C36A9B5}"/>
              </a:ext>
            </a:extLst>
          </p:cNvPr>
          <p:cNvSpPr txBox="1"/>
          <p:nvPr/>
        </p:nvSpPr>
        <p:spPr>
          <a:xfrm>
            <a:off x="427326" y="1060554"/>
            <a:ext cx="37561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INPUT</a:t>
            </a:r>
          </a:p>
          <a:p>
            <a:pPr algn="ctr"/>
            <a:r>
              <a:rPr lang="en-US" sz="1600" b="1" dirty="0"/>
              <a:t>16 .bam Files</a:t>
            </a:r>
            <a:endParaRPr lang="en-US" sz="1100" b="1" dirty="0"/>
          </a:p>
          <a:p>
            <a:pPr algn="ctr"/>
            <a:r>
              <a:rPr lang="en-US" sz="1200" dirty="0"/>
              <a:t>Bowtie2 w/ local alignment against </a:t>
            </a:r>
            <a:r>
              <a:rPr lang="en-US" sz="1200" i="1" dirty="0"/>
              <a:t>O. </a:t>
            </a:r>
            <a:r>
              <a:rPr lang="en-US" sz="1200" i="1" dirty="0" err="1"/>
              <a:t>lurida</a:t>
            </a:r>
            <a:r>
              <a:rPr lang="en-US" sz="1200" i="1" dirty="0"/>
              <a:t> </a:t>
            </a:r>
            <a:r>
              <a:rPr lang="en-US" sz="1200" dirty="0"/>
              <a:t>genome</a:t>
            </a:r>
          </a:p>
          <a:p>
            <a:pPr algn="ctr"/>
            <a:r>
              <a:rPr lang="en-US" sz="1200" b="1" dirty="0"/>
              <a:t>Genome is concatenated to 30 super-contigs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DE2C91-17A4-4F4E-864A-68CA8E998D88}"/>
              </a:ext>
            </a:extLst>
          </p:cNvPr>
          <p:cNvSpPr txBox="1"/>
          <p:nvPr/>
        </p:nvSpPr>
        <p:spPr>
          <a:xfrm>
            <a:off x="566288" y="3740228"/>
            <a:ext cx="354937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Split reads spanning splice events</a:t>
            </a:r>
          </a:p>
          <a:p>
            <a:pPr algn="ctr"/>
            <a:r>
              <a:rPr lang="en-US" sz="1400" dirty="0" err="1">
                <a:latin typeface="Andale Mono" panose="020B0509000000000004" pitchFamily="49" charset="0"/>
              </a:rPr>
              <a:t>gatk</a:t>
            </a:r>
            <a:r>
              <a:rPr lang="en-US" sz="1400" dirty="0">
                <a:latin typeface="Andale Mono" panose="020B0509000000000004" pitchFamily="49" charset="0"/>
              </a:rPr>
              <a:t> </a:t>
            </a:r>
            <a:r>
              <a:rPr lang="en-US" sz="1400" dirty="0" err="1">
                <a:latin typeface="Andale Mono" panose="020B0509000000000004" pitchFamily="49" charset="0"/>
              </a:rPr>
              <a:t>SplitNCigarReads</a:t>
            </a:r>
            <a:endParaRPr lang="en-US" sz="1400" dirty="0">
              <a:latin typeface="Andale Mono" panose="020B0509000000000004" pitchFamily="49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0AD4EF4-B210-0641-8052-519C00F338BD}"/>
              </a:ext>
            </a:extLst>
          </p:cNvPr>
          <p:cNvSpPr txBox="1"/>
          <p:nvPr/>
        </p:nvSpPr>
        <p:spPr>
          <a:xfrm>
            <a:off x="1067227" y="4765003"/>
            <a:ext cx="254749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Add 1 read group</a:t>
            </a:r>
          </a:p>
          <a:p>
            <a:pPr algn="ctr"/>
            <a:r>
              <a:rPr lang="en-US" sz="1400" dirty="0" err="1">
                <a:latin typeface="Andale Mono" panose="020B0509000000000004" pitchFamily="49" charset="0"/>
              </a:rPr>
              <a:t>AddOrReplaceReadGroups</a:t>
            </a:r>
            <a:endParaRPr lang="en-US" sz="1400" dirty="0">
              <a:latin typeface="Andale Mono" panose="020B0509000000000004" pitchFamily="49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32D7525-E7E8-A24A-9BEB-E88374E82770}"/>
              </a:ext>
            </a:extLst>
          </p:cNvPr>
          <p:cNvSpPr txBox="1"/>
          <p:nvPr/>
        </p:nvSpPr>
        <p:spPr>
          <a:xfrm>
            <a:off x="131803" y="72310"/>
            <a:ext cx="37561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/>
              <a:t>Goal: Identify variants using </a:t>
            </a:r>
            <a:r>
              <a:rPr lang="en-US" sz="1600" i="1" dirty="0" err="1"/>
              <a:t>gatk</a:t>
            </a:r>
            <a:r>
              <a:rPr lang="en-US" sz="1600" i="1" dirty="0"/>
              <a:t> toolkit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7215584-E176-CF40-A77C-9F41973B1330}"/>
              </a:ext>
            </a:extLst>
          </p:cNvPr>
          <p:cNvSpPr txBox="1"/>
          <p:nvPr/>
        </p:nvSpPr>
        <p:spPr>
          <a:xfrm>
            <a:off x="714754" y="5713357"/>
            <a:ext cx="324159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Call variants</a:t>
            </a:r>
          </a:p>
          <a:p>
            <a:pPr algn="ctr"/>
            <a:r>
              <a:rPr lang="en-US" sz="1400" dirty="0" err="1">
                <a:latin typeface="Andale Mono" panose="020B0509000000000004" pitchFamily="49" charset="0"/>
              </a:rPr>
              <a:t>HaplotypeCaller</a:t>
            </a:r>
            <a:endParaRPr lang="en-US" sz="1400" dirty="0">
              <a:latin typeface="Andale Mono" panose="020B0509000000000004" pitchFamily="49" charset="0"/>
            </a:endParaRPr>
          </a:p>
          <a:p>
            <a:pPr algn="ctr"/>
            <a:r>
              <a:rPr lang="en-US" sz="1400" dirty="0"/>
              <a:t>Using -ERC GVCF for joint genotyping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816C07B-874F-7549-B6AD-FF9B0B6468B4}"/>
              </a:ext>
            </a:extLst>
          </p:cNvPr>
          <p:cNvSpPr txBox="1"/>
          <p:nvPr/>
        </p:nvSpPr>
        <p:spPr>
          <a:xfrm>
            <a:off x="4680676" y="1050969"/>
            <a:ext cx="426430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Aggregate GVCFs</a:t>
            </a:r>
          </a:p>
          <a:p>
            <a:pPr algn="ctr"/>
            <a:r>
              <a:rPr lang="en-US" sz="1400" dirty="0" err="1">
                <a:latin typeface="Andale Mono" panose="020B0509000000000004" pitchFamily="49" charset="0"/>
              </a:rPr>
              <a:t>GenomicsDBImport</a:t>
            </a:r>
            <a:endParaRPr lang="en-US" sz="1400" dirty="0">
              <a:latin typeface="Andale Mono" panose="020B0509000000000004" pitchFamily="49" charset="0"/>
            </a:endParaRPr>
          </a:p>
          <a:p>
            <a:pPr algn="ctr"/>
            <a:r>
              <a:rPr lang="en-US" sz="1400" dirty="0"/>
              <a:t>Long process; only use contigs with </a:t>
            </a:r>
            <a:r>
              <a:rPr lang="en-US" sz="1400" dirty="0" err="1"/>
              <a:t>QuantSeq</a:t>
            </a:r>
            <a:r>
              <a:rPr lang="en-US" sz="1400" dirty="0"/>
              <a:t> data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1C4A3B-0F86-7149-8F34-7DEA2DD791BB}"/>
              </a:ext>
            </a:extLst>
          </p:cNvPr>
          <p:cNvSpPr txBox="1"/>
          <p:nvPr/>
        </p:nvSpPr>
        <p:spPr>
          <a:xfrm>
            <a:off x="5790905" y="2007937"/>
            <a:ext cx="204895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Joint genotyping</a:t>
            </a:r>
          </a:p>
          <a:p>
            <a:pPr algn="ctr"/>
            <a:r>
              <a:rPr lang="en-US" sz="1400" dirty="0" err="1">
                <a:latin typeface="Andale Mono" panose="020B0509000000000004" pitchFamily="49" charset="0"/>
              </a:rPr>
              <a:t>GenotypeGVCFs</a:t>
            </a:r>
            <a:endParaRPr lang="en-US" sz="1400" dirty="0">
              <a:latin typeface="Andale Mono" panose="020B0509000000000004" pitchFamily="49" charset="0"/>
            </a:endParaRPr>
          </a:p>
          <a:p>
            <a:pPr algn="ctr"/>
            <a:r>
              <a:rPr lang="en-US" sz="1400" dirty="0"/>
              <a:t>result = 56,497 variants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DF15CE-7D25-A248-BBF9-303800ABFCFB}"/>
              </a:ext>
            </a:extLst>
          </p:cNvPr>
          <p:cNvSpPr txBox="1"/>
          <p:nvPr/>
        </p:nvSpPr>
        <p:spPr>
          <a:xfrm>
            <a:off x="6106683" y="6101279"/>
            <a:ext cx="14122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OUTPUT</a:t>
            </a:r>
          </a:p>
          <a:p>
            <a:pPr algn="ctr"/>
            <a:r>
              <a:rPr lang="en-US" b="1" dirty="0"/>
              <a:t>1 .</a:t>
            </a:r>
            <a:r>
              <a:rPr lang="en-US" b="1" dirty="0" err="1"/>
              <a:t>vcf</a:t>
            </a:r>
            <a:r>
              <a:rPr lang="en-US" b="1" dirty="0"/>
              <a:t> file</a:t>
            </a:r>
            <a:endParaRPr lang="en-US" sz="1200" b="1" dirty="0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FEFDA30C-23E9-F64E-9B03-F744F54B5F23}"/>
              </a:ext>
            </a:extLst>
          </p:cNvPr>
          <p:cNvCxnSpPr>
            <a:cxnSpLocks/>
          </p:cNvCxnSpPr>
          <p:nvPr/>
        </p:nvCxnSpPr>
        <p:spPr>
          <a:xfrm>
            <a:off x="2335551" y="4476665"/>
            <a:ext cx="0" cy="251265"/>
          </a:xfrm>
          <a:prstGeom prst="straightConnector1">
            <a:avLst/>
          </a:prstGeom>
          <a:ln w="5715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56A378DA-D9B3-444A-8FD7-03A034FC19A7}"/>
              </a:ext>
            </a:extLst>
          </p:cNvPr>
          <p:cNvCxnSpPr>
            <a:cxnSpLocks/>
          </p:cNvCxnSpPr>
          <p:nvPr/>
        </p:nvCxnSpPr>
        <p:spPr>
          <a:xfrm>
            <a:off x="2327433" y="5451605"/>
            <a:ext cx="0" cy="251265"/>
          </a:xfrm>
          <a:prstGeom prst="straightConnector1">
            <a:avLst/>
          </a:prstGeom>
          <a:ln w="5715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489C5FEE-445D-224A-94BE-E17269624E36}"/>
              </a:ext>
            </a:extLst>
          </p:cNvPr>
          <p:cNvCxnSpPr>
            <a:cxnSpLocks/>
          </p:cNvCxnSpPr>
          <p:nvPr/>
        </p:nvCxnSpPr>
        <p:spPr>
          <a:xfrm>
            <a:off x="6832830" y="2777378"/>
            <a:ext cx="0" cy="251265"/>
          </a:xfrm>
          <a:prstGeom prst="straightConnector1">
            <a:avLst/>
          </a:prstGeom>
          <a:ln w="5715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D213812-0010-1F4F-9964-692B77F266B0}"/>
              </a:ext>
            </a:extLst>
          </p:cNvPr>
          <p:cNvCxnSpPr>
            <a:cxnSpLocks/>
          </p:cNvCxnSpPr>
          <p:nvPr/>
        </p:nvCxnSpPr>
        <p:spPr>
          <a:xfrm>
            <a:off x="6858003" y="1802951"/>
            <a:ext cx="0" cy="251265"/>
          </a:xfrm>
          <a:prstGeom prst="straightConnector1">
            <a:avLst/>
          </a:prstGeom>
          <a:ln w="5715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8C8E34B3-6BAA-184F-94C3-1BDF18E1DBDA}"/>
              </a:ext>
            </a:extLst>
          </p:cNvPr>
          <p:cNvCxnSpPr>
            <a:cxnSpLocks/>
          </p:cNvCxnSpPr>
          <p:nvPr/>
        </p:nvCxnSpPr>
        <p:spPr>
          <a:xfrm>
            <a:off x="2327433" y="1888169"/>
            <a:ext cx="0" cy="251265"/>
          </a:xfrm>
          <a:prstGeom prst="straightConnector1">
            <a:avLst/>
          </a:prstGeom>
          <a:ln w="5715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A48D552E-00D5-1241-A165-F68BC3B64C07}"/>
              </a:ext>
            </a:extLst>
          </p:cNvPr>
          <p:cNvCxnSpPr>
            <a:cxnSpLocks/>
          </p:cNvCxnSpPr>
          <p:nvPr/>
        </p:nvCxnSpPr>
        <p:spPr>
          <a:xfrm>
            <a:off x="4559643" y="578487"/>
            <a:ext cx="2240831" cy="0"/>
          </a:xfrm>
          <a:prstGeom prst="straightConnector1">
            <a:avLst/>
          </a:prstGeom>
          <a:ln w="1905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1AC9A0BE-428A-6E45-B1E7-2F516BAFD2EC}"/>
              </a:ext>
            </a:extLst>
          </p:cNvPr>
          <p:cNvCxnSpPr>
            <a:cxnSpLocks/>
          </p:cNvCxnSpPr>
          <p:nvPr/>
        </p:nvCxnSpPr>
        <p:spPr>
          <a:xfrm>
            <a:off x="6808576" y="567271"/>
            <a:ext cx="0" cy="37149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F18B2604-1FE0-4640-8ACB-B5F3114A0FF9}"/>
              </a:ext>
            </a:extLst>
          </p:cNvPr>
          <p:cNvSpPr txBox="1"/>
          <p:nvPr/>
        </p:nvSpPr>
        <p:spPr>
          <a:xfrm>
            <a:off x="5114778" y="3028416"/>
            <a:ext cx="365790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Hard Filter SNPs</a:t>
            </a:r>
          </a:p>
          <a:p>
            <a:pPr algn="ctr"/>
            <a:r>
              <a:rPr lang="en-US" sz="1400" dirty="0" err="1">
                <a:latin typeface="Andale Mono" panose="020B0509000000000004" pitchFamily="49" charset="0"/>
              </a:rPr>
              <a:t>VariantFiltration</a:t>
            </a:r>
            <a:endParaRPr lang="en-US" sz="1400" dirty="0">
              <a:latin typeface="Andale Mono" panose="020B0509000000000004" pitchFamily="49" charset="0"/>
            </a:endParaRPr>
          </a:p>
          <a:p>
            <a:pPr lvl="1"/>
            <a:r>
              <a:rPr lang="en-US" sz="1400" dirty="0"/>
              <a:t>FS &gt; 60     </a:t>
            </a:r>
            <a:r>
              <a:rPr lang="en-US" sz="1400" i="1" dirty="0"/>
              <a:t>Fisher strand</a:t>
            </a:r>
          </a:p>
          <a:p>
            <a:pPr lvl="1"/>
            <a:r>
              <a:rPr lang="en-US" sz="1400" dirty="0"/>
              <a:t>QD &lt; 2.0   </a:t>
            </a:r>
            <a:r>
              <a:rPr lang="en-US" sz="1400" i="1" dirty="0"/>
              <a:t>Variant confidence / depth </a:t>
            </a:r>
          </a:p>
          <a:p>
            <a:pPr lvl="1"/>
            <a:r>
              <a:rPr lang="en-US" sz="1400" dirty="0"/>
              <a:t>SOR &gt; 3.0 </a:t>
            </a:r>
            <a:r>
              <a:rPr lang="en-US" sz="1400" i="1" dirty="0"/>
              <a:t>Strand odds ratio</a:t>
            </a:r>
          </a:p>
          <a:p>
            <a:pPr lvl="1"/>
            <a:r>
              <a:rPr lang="en-US" sz="1400" dirty="0"/>
              <a:t>DP &lt; 10      </a:t>
            </a:r>
            <a:r>
              <a:rPr lang="en-US" sz="1400" i="1" dirty="0"/>
              <a:t>Read Depth</a:t>
            </a:r>
          </a:p>
          <a:p>
            <a:pPr lvl="1" algn="ctr"/>
            <a:r>
              <a:rPr lang="en-US" sz="1400" b="1" i="1" dirty="0"/>
              <a:t>result = 33,806 loci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257146B2-BE17-124A-BFD2-EFE856C2FDCC}"/>
              </a:ext>
            </a:extLst>
          </p:cNvPr>
          <p:cNvCxnSpPr>
            <a:cxnSpLocks/>
          </p:cNvCxnSpPr>
          <p:nvPr/>
        </p:nvCxnSpPr>
        <p:spPr>
          <a:xfrm>
            <a:off x="6812830" y="4689458"/>
            <a:ext cx="0" cy="251265"/>
          </a:xfrm>
          <a:prstGeom prst="straightConnector1">
            <a:avLst/>
          </a:prstGeom>
          <a:ln w="5715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3AC732C2-7DC4-1348-8DEC-B95FDF1A888A}"/>
              </a:ext>
            </a:extLst>
          </p:cNvPr>
          <p:cNvCxnSpPr>
            <a:cxnSpLocks/>
          </p:cNvCxnSpPr>
          <p:nvPr/>
        </p:nvCxnSpPr>
        <p:spPr>
          <a:xfrm>
            <a:off x="2305404" y="3353041"/>
            <a:ext cx="0" cy="251265"/>
          </a:xfrm>
          <a:prstGeom prst="straightConnector1">
            <a:avLst/>
          </a:prstGeom>
          <a:ln w="5715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BE5005D6-6440-C946-A4E8-EC98DF16D79C}"/>
              </a:ext>
            </a:extLst>
          </p:cNvPr>
          <p:cNvCxnSpPr>
            <a:cxnSpLocks/>
          </p:cNvCxnSpPr>
          <p:nvPr/>
        </p:nvCxnSpPr>
        <p:spPr>
          <a:xfrm>
            <a:off x="3956347" y="6226732"/>
            <a:ext cx="615653" cy="0"/>
          </a:xfrm>
          <a:prstGeom prst="straightConnector1">
            <a:avLst/>
          </a:prstGeom>
          <a:ln w="1905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FC7579B2-0288-4D4C-A97B-C357DD4252E0}"/>
              </a:ext>
            </a:extLst>
          </p:cNvPr>
          <p:cNvCxnSpPr>
            <a:cxnSpLocks/>
          </p:cNvCxnSpPr>
          <p:nvPr/>
        </p:nvCxnSpPr>
        <p:spPr>
          <a:xfrm flipV="1">
            <a:off x="4572000" y="591985"/>
            <a:ext cx="0" cy="5648550"/>
          </a:xfrm>
          <a:prstGeom prst="straightConnector1">
            <a:avLst/>
          </a:prstGeom>
          <a:ln w="1905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250DA848-673F-7741-B16D-19299E09D6FF}"/>
              </a:ext>
            </a:extLst>
          </p:cNvPr>
          <p:cNvSpPr txBox="1"/>
          <p:nvPr/>
        </p:nvSpPr>
        <p:spPr>
          <a:xfrm>
            <a:off x="4960519" y="4980742"/>
            <a:ext cx="34544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Select SNPs only</a:t>
            </a:r>
          </a:p>
          <a:p>
            <a:pPr algn="ctr"/>
            <a:r>
              <a:rPr lang="en-US" sz="1400" dirty="0" err="1">
                <a:latin typeface="Andale Mono" panose="020B0509000000000004" pitchFamily="49" charset="0"/>
              </a:rPr>
              <a:t>SelectVariants</a:t>
            </a:r>
            <a:endParaRPr lang="en-US" sz="1400" dirty="0">
              <a:latin typeface="Andale Mono" panose="020B0509000000000004" pitchFamily="49" charset="0"/>
            </a:endParaRPr>
          </a:p>
          <a:p>
            <a:pPr algn="ctr"/>
            <a:r>
              <a:rPr lang="en-US" sz="1400" i="1" dirty="0"/>
              <a:t>56,497 loci, they are apparently all SNPs</a:t>
            </a:r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AF8F76A4-96A2-004C-96AA-B6CD282D16AA}"/>
              </a:ext>
            </a:extLst>
          </p:cNvPr>
          <p:cNvCxnSpPr>
            <a:cxnSpLocks/>
          </p:cNvCxnSpPr>
          <p:nvPr/>
        </p:nvCxnSpPr>
        <p:spPr>
          <a:xfrm>
            <a:off x="6832830" y="5786610"/>
            <a:ext cx="0" cy="251265"/>
          </a:xfrm>
          <a:prstGeom prst="straightConnector1">
            <a:avLst/>
          </a:prstGeom>
          <a:ln w="5715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8561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569412C-4CEE-8346-B092-77EA01504E0F}"/>
              </a:ext>
            </a:extLst>
          </p:cNvPr>
          <p:cNvSpPr txBox="1"/>
          <p:nvPr/>
        </p:nvSpPr>
        <p:spPr>
          <a:xfrm>
            <a:off x="439672" y="1917124"/>
            <a:ext cx="23750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Prune SNPs in linkage-disequilibrium</a:t>
            </a:r>
          </a:p>
          <a:p>
            <a:pPr algn="ctr"/>
            <a:r>
              <a:rPr lang="en-US" sz="1400" dirty="0" err="1">
                <a:latin typeface="Andale Mono" panose="020B0509000000000004" pitchFamily="49" charset="0"/>
              </a:rPr>
              <a:t>snpgdsLDpruning</a:t>
            </a:r>
            <a:endParaRPr lang="en-US" sz="1400" dirty="0">
              <a:latin typeface="Andale Mono" panose="020B0509000000000004" pitchFamily="49" charset="0"/>
            </a:endParaRPr>
          </a:p>
          <a:p>
            <a:pPr algn="ctr"/>
            <a:r>
              <a:rPr lang="en-US" sz="1400" dirty="0"/>
              <a:t>7,253 loci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2344AD-F407-354A-B17D-81D889AEEDBA}"/>
              </a:ext>
            </a:extLst>
          </p:cNvPr>
          <p:cNvSpPr txBox="1"/>
          <p:nvPr/>
        </p:nvSpPr>
        <p:spPr>
          <a:xfrm>
            <a:off x="0" y="578631"/>
            <a:ext cx="340223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INPUT</a:t>
            </a:r>
          </a:p>
          <a:p>
            <a:pPr algn="ctr"/>
            <a:r>
              <a:rPr lang="en-US" sz="1600" b="1" dirty="0"/>
              <a:t>1. </a:t>
            </a:r>
            <a:r>
              <a:rPr lang="en-US" sz="1600" b="1" dirty="0" err="1"/>
              <a:t>vcf</a:t>
            </a:r>
            <a:r>
              <a:rPr lang="en-US" sz="1600" b="1" dirty="0"/>
              <a:t> file </a:t>
            </a:r>
          </a:p>
          <a:p>
            <a:pPr algn="ctr"/>
            <a:r>
              <a:rPr lang="en-US" sz="1600" dirty="0"/>
              <a:t>Only variants passing hard filtering</a:t>
            </a:r>
          </a:p>
          <a:p>
            <a:pPr algn="ctr"/>
            <a:r>
              <a:rPr lang="en-US" sz="1600" dirty="0"/>
              <a:t>33,806 loci</a:t>
            </a:r>
            <a:endParaRPr lang="en-US" sz="11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E40B71-007F-B548-A4D6-D369E68744C9}"/>
              </a:ext>
            </a:extLst>
          </p:cNvPr>
          <p:cNvSpPr txBox="1"/>
          <p:nvPr/>
        </p:nvSpPr>
        <p:spPr>
          <a:xfrm>
            <a:off x="1332821" y="3307733"/>
            <a:ext cx="6158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PCA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2CD6416-7E17-C440-B433-1025A7EFBAE0}"/>
              </a:ext>
            </a:extLst>
          </p:cNvPr>
          <p:cNvCxnSpPr>
            <a:cxnSpLocks/>
          </p:cNvCxnSpPr>
          <p:nvPr/>
        </p:nvCxnSpPr>
        <p:spPr>
          <a:xfrm>
            <a:off x="1605189" y="1655849"/>
            <a:ext cx="0" cy="251265"/>
          </a:xfrm>
          <a:prstGeom prst="straightConnector1">
            <a:avLst/>
          </a:prstGeom>
          <a:ln w="5715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6F0FB5E-3F76-C94F-80A7-A2A266173F81}"/>
              </a:ext>
            </a:extLst>
          </p:cNvPr>
          <p:cNvCxnSpPr>
            <a:cxnSpLocks/>
          </p:cNvCxnSpPr>
          <p:nvPr/>
        </p:nvCxnSpPr>
        <p:spPr>
          <a:xfrm>
            <a:off x="1605189" y="2994688"/>
            <a:ext cx="0" cy="251265"/>
          </a:xfrm>
          <a:prstGeom prst="straightConnector1">
            <a:avLst/>
          </a:prstGeom>
          <a:ln w="5715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4BB741A-49C3-484B-9AC9-0314FF765E5E}"/>
              </a:ext>
            </a:extLst>
          </p:cNvPr>
          <p:cNvSpPr txBox="1"/>
          <p:nvPr/>
        </p:nvSpPr>
        <p:spPr>
          <a:xfrm>
            <a:off x="131801" y="72310"/>
            <a:ext cx="81844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Goal: Assess relatedness among samples using cluster analysis via </a:t>
            </a:r>
            <a:r>
              <a:rPr lang="en-US" sz="1600" i="1" dirty="0" err="1"/>
              <a:t>SNPRelate</a:t>
            </a:r>
            <a:endParaRPr lang="en-US" sz="1600" i="1" dirty="0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E0D8DA9-0D97-4A45-B752-CEEFB6BB4E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601"/>
          <a:stretch/>
        </p:blipFill>
        <p:spPr>
          <a:xfrm>
            <a:off x="3402233" y="1117240"/>
            <a:ext cx="5194114" cy="4643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3696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C0AC34F-C85A-B14D-B929-5E56F812B5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27" t="3892" r="3777"/>
          <a:stretch/>
        </p:blipFill>
        <p:spPr>
          <a:xfrm>
            <a:off x="3012472" y="473242"/>
            <a:ext cx="6131528" cy="63847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569412C-4CEE-8346-B092-77EA01504E0F}"/>
              </a:ext>
            </a:extLst>
          </p:cNvPr>
          <p:cNvSpPr txBox="1"/>
          <p:nvPr/>
        </p:nvSpPr>
        <p:spPr>
          <a:xfrm>
            <a:off x="439672" y="1917124"/>
            <a:ext cx="23750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Prune SNPs in linkage-disequilibrium</a:t>
            </a:r>
          </a:p>
          <a:p>
            <a:pPr algn="ctr"/>
            <a:r>
              <a:rPr lang="en-US" sz="1400" dirty="0" err="1">
                <a:latin typeface="Andale Mono" panose="020B0509000000000004" pitchFamily="49" charset="0"/>
              </a:rPr>
              <a:t>snpgdsLDpruning</a:t>
            </a:r>
            <a:endParaRPr lang="en-US" sz="1400" dirty="0">
              <a:latin typeface="Andale Mono" panose="020B0509000000000004" pitchFamily="49" charset="0"/>
            </a:endParaRPr>
          </a:p>
          <a:p>
            <a:pPr algn="ctr"/>
            <a:r>
              <a:rPr lang="en-US" sz="1400" dirty="0"/>
              <a:t>7,253 loci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2344AD-F407-354A-B17D-81D889AEEDBA}"/>
              </a:ext>
            </a:extLst>
          </p:cNvPr>
          <p:cNvSpPr txBox="1"/>
          <p:nvPr/>
        </p:nvSpPr>
        <p:spPr>
          <a:xfrm>
            <a:off x="0" y="578631"/>
            <a:ext cx="340223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INPUT</a:t>
            </a:r>
          </a:p>
          <a:p>
            <a:pPr algn="ctr"/>
            <a:r>
              <a:rPr lang="en-US" sz="1600" b="1" dirty="0"/>
              <a:t>1. </a:t>
            </a:r>
            <a:r>
              <a:rPr lang="en-US" sz="1600" b="1" dirty="0" err="1"/>
              <a:t>vcf</a:t>
            </a:r>
            <a:r>
              <a:rPr lang="en-US" sz="1600" b="1" dirty="0"/>
              <a:t> file </a:t>
            </a:r>
          </a:p>
          <a:p>
            <a:pPr algn="ctr"/>
            <a:r>
              <a:rPr lang="en-US" sz="1600" dirty="0"/>
              <a:t>Only variants passing hard filtering</a:t>
            </a:r>
          </a:p>
          <a:p>
            <a:pPr algn="ctr"/>
            <a:r>
              <a:rPr lang="en-US" sz="1600" dirty="0"/>
              <a:t>33,806 loci</a:t>
            </a:r>
            <a:endParaRPr lang="en-US" sz="11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E40B71-007F-B548-A4D6-D369E68744C9}"/>
              </a:ext>
            </a:extLst>
          </p:cNvPr>
          <p:cNvSpPr txBox="1"/>
          <p:nvPr/>
        </p:nvSpPr>
        <p:spPr>
          <a:xfrm>
            <a:off x="1332821" y="3307733"/>
            <a:ext cx="6158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PCA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2CD6416-7E17-C440-B433-1025A7EFBAE0}"/>
              </a:ext>
            </a:extLst>
          </p:cNvPr>
          <p:cNvCxnSpPr>
            <a:cxnSpLocks/>
          </p:cNvCxnSpPr>
          <p:nvPr/>
        </p:nvCxnSpPr>
        <p:spPr>
          <a:xfrm>
            <a:off x="1605189" y="1655849"/>
            <a:ext cx="0" cy="251265"/>
          </a:xfrm>
          <a:prstGeom prst="straightConnector1">
            <a:avLst/>
          </a:prstGeom>
          <a:ln w="5715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6F0FB5E-3F76-C94F-80A7-A2A266173F81}"/>
              </a:ext>
            </a:extLst>
          </p:cNvPr>
          <p:cNvCxnSpPr>
            <a:cxnSpLocks/>
          </p:cNvCxnSpPr>
          <p:nvPr/>
        </p:nvCxnSpPr>
        <p:spPr>
          <a:xfrm>
            <a:off x="1605189" y="2994688"/>
            <a:ext cx="0" cy="251265"/>
          </a:xfrm>
          <a:prstGeom prst="straightConnector1">
            <a:avLst/>
          </a:prstGeom>
          <a:ln w="5715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A4CB64AC-CC33-D342-AFB6-9E680C6A77C8}"/>
              </a:ext>
            </a:extLst>
          </p:cNvPr>
          <p:cNvSpPr txBox="1"/>
          <p:nvPr/>
        </p:nvSpPr>
        <p:spPr>
          <a:xfrm>
            <a:off x="131802" y="42690"/>
            <a:ext cx="81844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Goal: Assess relatedness among samples using cluster analysis via </a:t>
            </a:r>
            <a:r>
              <a:rPr lang="en-US" sz="1600" i="1" dirty="0" err="1"/>
              <a:t>SNPRelate</a:t>
            </a:r>
            <a:endParaRPr lang="en-US" sz="1600" i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1DC2393-9B38-3646-8008-64D0EB912081}"/>
              </a:ext>
            </a:extLst>
          </p:cNvPr>
          <p:cNvSpPr/>
          <p:nvPr/>
        </p:nvSpPr>
        <p:spPr>
          <a:xfrm>
            <a:off x="6092791" y="2165684"/>
            <a:ext cx="1366787" cy="1337912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7768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9F4FA69D-97BD-2342-AEDE-0C963D4749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3970"/>
          <a:stretch/>
        </p:blipFill>
        <p:spPr>
          <a:xfrm>
            <a:off x="3877165" y="204772"/>
            <a:ext cx="5163076" cy="34091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E2344AD-F407-354A-B17D-81D889AEEDBA}"/>
              </a:ext>
            </a:extLst>
          </p:cNvPr>
          <p:cNvSpPr txBox="1"/>
          <p:nvPr/>
        </p:nvSpPr>
        <p:spPr>
          <a:xfrm>
            <a:off x="0" y="578631"/>
            <a:ext cx="340223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INPUT</a:t>
            </a:r>
          </a:p>
          <a:p>
            <a:pPr algn="ctr"/>
            <a:r>
              <a:rPr lang="en-US" sz="1600" b="1" dirty="0"/>
              <a:t>1. </a:t>
            </a:r>
            <a:r>
              <a:rPr lang="en-US" sz="1600" b="1" dirty="0" err="1"/>
              <a:t>vcf</a:t>
            </a:r>
            <a:r>
              <a:rPr lang="en-US" sz="1600" b="1" dirty="0"/>
              <a:t> file </a:t>
            </a:r>
          </a:p>
          <a:p>
            <a:pPr algn="ctr"/>
            <a:r>
              <a:rPr lang="en-US" sz="1600" dirty="0"/>
              <a:t>Only variants passing hard filtering</a:t>
            </a:r>
          </a:p>
          <a:p>
            <a:pPr algn="ctr"/>
            <a:r>
              <a:rPr lang="en-US" sz="1600" dirty="0"/>
              <a:t>33,806 loci</a:t>
            </a:r>
            <a:endParaRPr lang="en-US" sz="11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E40B71-007F-B548-A4D6-D369E68744C9}"/>
              </a:ext>
            </a:extLst>
          </p:cNvPr>
          <p:cNvSpPr txBox="1"/>
          <p:nvPr/>
        </p:nvSpPr>
        <p:spPr>
          <a:xfrm>
            <a:off x="346225" y="1923644"/>
            <a:ext cx="27097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/>
              <a:t>Identity-By-State Analysis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2CD6416-7E17-C440-B433-1025A7EFBAE0}"/>
              </a:ext>
            </a:extLst>
          </p:cNvPr>
          <p:cNvCxnSpPr>
            <a:cxnSpLocks/>
          </p:cNvCxnSpPr>
          <p:nvPr/>
        </p:nvCxnSpPr>
        <p:spPr>
          <a:xfrm>
            <a:off x="1605189" y="1655849"/>
            <a:ext cx="0" cy="251265"/>
          </a:xfrm>
          <a:prstGeom prst="straightConnector1">
            <a:avLst/>
          </a:prstGeom>
          <a:ln w="5715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651153C1-7E2C-5544-B2E4-AF71320A56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1962" y="3376504"/>
            <a:ext cx="3409186" cy="340918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D166668-8EEE-C240-BE2C-0CDD215B636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235"/>
          <a:stretch/>
        </p:blipFill>
        <p:spPr>
          <a:xfrm>
            <a:off x="64427" y="2952814"/>
            <a:ext cx="4131270" cy="387366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D27F7E2-090F-C249-B1CC-409B8EB8E5B0}"/>
              </a:ext>
            </a:extLst>
          </p:cNvPr>
          <p:cNvSpPr txBox="1"/>
          <p:nvPr/>
        </p:nvSpPr>
        <p:spPr>
          <a:xfrm>
            <a:off x="131802" y="42690"/>
            <a:ext cx="81844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Goal: Assess relatedness among samples using cluster analysis via </a:t>
            </a:r>
            <a:r>
              <a:rPr lang="en-US" sz="1600" i="1" dirty="0" err="1"/>
              <a:t>SNPRelate</a:t>
            </a:r>
            <a:endParaRPr lang="en-US" sz="1600" i="1" dirty="0"/>
          </a:p>
        </p:txBody>
      </p:sp>
    </p:spTree>
    <p:extLst>
      <p:ext uri="{BB962C8B-B14F-4D97-AF65-F5344CB8AC3E}">
        <p14:creationId xmlns:p14="http://schemas.microsoft.com/office/powerpoint/2010/main" val="2654876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E2344AD-F407-354A-B17D-81D889AEEDBA}"/>
              </a:ext>
            </a:extLst>
          </p:cNvPr>
          <p:cNvSpPr txBox="1"/>
          <p:nvPr/>
        </p:nvSpPr>
        <p:spPr>
          <a:xfrm>
            <a:off x="0" y="578631"/>
            <a:ext cx="340223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/>
              <a:t>INPUT</a:t>
            </a:r>
          </a:p>
          <a:p>
            <a:pPr algn="ctr"/>
            <a:r>
              <a:rPr lang="en-US" sz="1600" b="1" dirty="0"/>
              <a:t>1. </a:t>
            </a:r>
            <a:r>
              <a:rPr lang="en-US" sz="1600" b="1" dirty="0" err="1"/>
              <a:t>vcf</a:t>
            </a:r>
            <a:r>
              <a:rPr lang="en-US" sz="1600" b="1" dirty="0"/>
              <a:t> file </a:t>
            </a:r>
          </a:p>
          <a:p>
            <a:pPr algn="ctr"/>
            <a:r>
              <a:rPr lang="en-US" sz="1600" dirty="0"/>
              <a:t>Only variants passing hard filtering</a:t>
            </a:r>
          </a:p>
          <a:p>
            <a:pPr algn="ctr"/>
            <a:r>
              <a:rPr lang="en-US" sz="1600" dirty="0"/>
              <a:t>33,806 loci</a:t>
            </a:r>
            <a:endParaRPr lang="en-US" sz="11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E40B71-007F-B548-A4D6-D369E68744C9}"/>
              </a:ext>
            </a:extLst>
          </p:cNvPr>
          <p:cNvSpPr txBox="1"/>
          <p:nvPr/>
        </p:nvSpPr>
        <p:spPr>
          <a:xfrm>
            <a:off x="262260" y="1923644"/>
            <a:ext cx="28777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err="1"/>
              <a:t>Fst</a:t>
            </a:r>
            <a:r>
              <a:rPr lang="en-US" sz="1600" b="1" dirty="0"/>
              <a:t> Estimation (W&amp;C mean)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D2CD6416-7E17-C440-B433-1025A7EFBAE0}"/>
              </a:ext>
            </a:extLst>
          </p:cNvPr>
          <p:cNvCxnSpPr>
            <a:cxnSpLocks/>
          </p:cNvCxnSpPr>
          <p:nvPr/>
        </p:nvCxnSpPr>
        <p:spPr>
          <a:xfrm>
            <a:off x="1605189" y="1655849"/>
            <a:ext cx="0" cy="251265"/>
          </a:xfrm>
          <a:prstGeom prst="straightConnector1">
            <a:avLst/>
          </a:prstGeom>
          <a:ln w="57150">
            <a:solidFill>
              <a:schemeClr val="bg2">
                <a:lumMod val="2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04BB741A-49C3-484B-9AC9-0314FF765E5E}"/>
              </a:ext>
            </a:extLst>
          </p:cNvPr>
          <p:cNvSpPr txBox="1"/>
          <p:nvPr/>
        </p:nvSpPr>
        <p:spPr>
          <a:xfrm>
            <a:off x="131802" y="72310"/>
            <a:ext cx="57005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i="1" dirty="0"/>
              <a:t>Goal: Assess relatedness among samples using </a:t>
            </a:r>
            <a:r>
              <a:rPr lang="en-US" sz="1600" i="1" dirty="0" err="1"/>
              <a:t>SNPRelate</a:t>
            </a:r>
            <a:endParaRPr lang="en-US" sz="1600" i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DDA8684-46F1-794E-B34A-A7E2C57F481D}"/>
              </a:ext>
            </a:extLst>
          </p:cNvPr>
          <p:cNvSpPr txBox="1"/>
          <p:nvPr/>
        </p:nvSpPr>
        <p:spPr>
          <a:xfrm>
            <a:off x="2048780" y="2828835"/>
            <a:ext cx="4900660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err="1"/>
              <a:t>Fst</a:t>
            </a:r>
            <a:r>
              <a:rPr lang="en-US" dirty="0"/>
              <a:t> among all 16 oysters = 0.140</a:t>
            </a:r>
          </a:p>
          <a:p>
            <a:pPr>
              <a:lnSpc>
                <a:spcPct val="150000"/>
              </a:lnSpc>
            </a:pPr>
            <a:r>
              <a:rPr lang="en-US" dirty="0" err="1"/>
              <a:t>Fst</a:t>
            </a:r>
            <a:r>
              <a:rPr lang="en-US" dirty="0"/>
              <a:t> </a:t>
            </a:r>
            <a:r>
              <a:rPr lang="en-US" i="1" dirty="0"/>
              <a:t>between</a:t>
            </a:r>
            <a:r>
              <a:rPr lang="en-US" dirty="0"/>
              <a:t> DB &amp; FB populations = 0.092</a:t>
            </a:r>
          </a:p>
          <a:p>
            <a:pPr>
              <a:lnSpc>
                <a:spcPct val="150000"/>
              </a:lnSpc>
            </a:pPr>
            <a:r>
              <a:rPr lang="en-US" dirty="0" err="1"/>
              <a:t>Fst</a:t>
            </a:r>
            <a:r>
              <a:rPr lang="en-US" dirty="0"/>
              <a:t> </a:t>
            </a:r>
            <a:r>
              <a:rPr lang="en-US" i="1" dirty="0"/>
              <a:t>within</a:t>
            </a:r>
            <a:r>
              <a:rPr lang="en-US" dirty="0"/>
              <a:t> DB = 0.117</a:t>
            </a:r>
          </a:p>
          <a:p>
            <a:pPr>
              <a:lnSpc>
                <a:spcPct val="150000"/>
              </a:lnSpc>
            </a:pPr>
            <a:r>
              <a:rPr lang="en-US" dirty="0" err="1"/>
              <a:t>Fst</a:t>
            </a:r>
            <a:r>
              <a:rPr lang="en-US" dirty="0"/>
              <a:t> </a:t>
            </a:r>
            <a:r>
              <a:rPr lang="en-US" i="1" dirty="0"/>
              <a:t>within</a:t>
            </a:r>
            <a:r>
              <a:rPr lang="en-US" dirty="0"/>
              <a:t> FB = 0.058</a:t>
            </a:r>
          </a:p>
        </p:txBody>
      </p:sp>
    </p:spTree>
    <p:extLst>
      <p:ext uri="{BB962C8B-B14F-4D97-AF65-F5344CB8AC3E}">
        <p14:creationId xmlns:p14="http://schemas.microsoft.com/office/powerpoint/2010/main" val="13765403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126377D-3121-B642-9428-88C434820879}"/>
              </a:ext>
            </a:extLst>
          </p:cNvPr>
          <p:cNvSpPr txBox="1"/>
          <p:nvPr/>
        </p:nvSpPr>
        <p:spPr>
          <a:xfrm>
            <a:off x="4572000" y="280551"/>
            <a:ext cx="46152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Gene expression appears to be influenced by population AND parental pCO</a:t>
            </a:r>
            <a:r>
              <a:rPr lang="en-US" sz="1600" baseline="-25000" dirty="0"/>
              <a:t>2</a:t>
            </a:r>
            <a:r>
              <a:rPr lang="en-US" sz="1600" dirty="0"/>
              <a:t> exposure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D37545B-17EB-704A-AA82-29893A12F1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5097"/>
          <a:stretch/>
        </p:blipFill>
        <p:spPr>
          <a:xfrm>
            <a:off x="4374296" y="1236358"/>
            <a:ext cx="4738819" cy="3902809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5750A1D-5115-3F41-843B-2431DE35DE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1810" t="31619" b="35327"/>
          <a:stretch/>
        </p:blipFill>
        <p:spPr>
          <a:xfrm>
            <a:off x="7300146" y="1631089"/>
            <a:ext cx="1457193" cy="105402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BB3C9B21-974E-474F-8ECC-7242B6068D9E}"/>
              </a:ext>
            </a:extLst>
          </p:cNvPr>
          <p:cNvSpPr txBox="1"/>
          <p:nvPr/>
        </p:nvSpPr>
        <p:spPr>
          <a:xfrm>
            <a:off x="421016" y="466629"/>
            <a:ext cx="33230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Survival ~1 </a:t>
            </a:r>
            <a:r>
              <a:rPr lang="en-US" sz="1600" dirty="0" err="1"/>
              <a:t>yr</a:t>
            </a:r>
            <a:r>
              <a:rPr lang="en-US" sz="1600" dirty="0"/>
              <a:t> old offspring in field differed by parental pCO2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FCA8A94-675A-0347-B0FA-4774DD29371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235"/>
          <a:stretch/>
        </p:blipFill>
        <p:spPr>
          <a:xfrm>
            <a:off x="155656" y="1236358"/>
            <a:ext cx="4131270" cy="3873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0858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1277</TotalTime>
  <Words>428</Words>
  <Application>Microsoft Macintosh PowerPoint</Application>
  <PresentationFormat>On-screen Show (4:3)</PresentationFormat>
  <Paragraphs>88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Andale Mono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H Spencer</dc:creator>
  <cp:lastModifiedBy>Laura H Spencer</cp:lastModifiedBy>
  <cp:revision>25</cp:revision>
  <dcterms:created xsi:type="dcterms:W3CDTF">2021-02-26T05:06:34Z</dcterms:created>
  <dcterms:modified xsi:type="dcterms:W3CDTF">2021-03-14T22:08:35Z</dcterms:modified>
</cp:coreProperties>
</file>

<file path=docProps/thumbnail.jpeg>
</file>